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9"/>
  </p:notesMasterIdLst>
  <p:handoutMasterIdLst>
    <p:handoutMasterId r:id="rId20"/>
  </p:handoutMasterIdLst>
  <p:sldIdLst>
    <p:sldId id="264"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Lst>
  <p:sldSz cx="9144000" cy="6858000" type="screen4x3"/>
  <p:notesSz cx="9144000" cy="6858000"/>
  <p:custDataLst>
    <p:tags r:id="rId21"/>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3018" autoAdjust="0"/>
  </p:normalViewPr>
  <p:slideViewPr>
    <p:cSldViewPr showGuides="1">
      <p:cViewPr varScale="1">
        <p:scale>
          <a:sx n="52" d="100"/>
          <a:sy n="52" d="100"/>
        </p:scale>
        <p:origin x="216" y="66"/>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pos="2160"/>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12.05.2021</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12.05.2021</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3416320"/>
          </a:xfrm>
          <a:prstGeom prst="rect">
            <a:avLst/>
          </a:prstGeom>
        </p:spPr>
        <p:txBody>
          <a:bodyPr wrap="square">
            <a:spAutoFit/>
          </a:bodyPr>
          <a:lstStyle/>
          <a:p>
            <a:r>
              <a:rPr lang="tr-TR" sz="2400" dirty="0"/>
              <a:t>Ro-Ro gemilerinde yapılan operasyonlar ve kazanılan tecrübeler; </a:t>
            </a:r>
            <a:r>
              <a:rPr lang="tr-TR" sz="2400" dirty="0" err="1" smtClean="0"/>
              <a:t>IMO.nun</a:t>
            </a:r>
            <a:r>
              <a:rPr lang="tr-TR" sz="2400" dirty="0" smtClean="0"/>
              <a:t> Ro-Ro </a:t>
            </a:r>
            <a:r>
              <a:rPr lang="tr-TR" sz="2400" dirty="0"/>
              <a:t>gemi operasyonlarının emniyet standartlarını geliştirmesine de imkan sağlamaktır. Bu amaçla IMO tarafından geliştirilen standartları içeren Ro-Ro gemilerinde yük istifleme ve </a:t>
            </a:r>
            <a:r>
              <a:rPr lang="tr-TR" sz="2400" dirty="0" err="1"/>
              <a:t>laşihing</a:t>
            </a:r>
            <a:r>
              <a:rPr lang="tr-TR" sz="2400" dirty="0"/>
              <a:t> işlemleri kod kitabı, Ro-Ro gemi operasyonları boyunca çalışanların ve gemilerin hasar riskini azaltmak için takip edilmesi gereken emniyet prosedürlerini içerir. Her gemide bulunması gereken bu kod kitabı </a:t>
            </a:r>
            <a:r>
              <a:rPr lang="tr-TR" sz="2400" dirty="0" smtClean="0"/>
              <a:t>yük operasyonuna </a:t>
            </a:r>
            <a:r>
              <a:rPr lang="tr-TR" sz="2400" dirty="0"/>
              <a:t>katılan tüm personel tarafından okunmalıdır.</a:t>
            </a:r>
            <a:endParaRPr lang="tr-TR" sz="2400" dirty="0"/>
          </a:p>
        </p:txBody>
      </p:sp>
    </p:spTree>
    <p:extLst>
      <p:ext uri="{BB962C8B-B14F-4D97-AF65-F5344CB8AC3E}">
        <p14:creationId xmlns:p14="http://schemas.microsoft.com/office/powerpoint/2010/main" val="1385811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6740307"/>
          </a:xfrm>
          <a:prstGeom prst="rect">
            <a:avLst/>
          </a:prstGeom>
        </p:spPr>
        <p:txBody>
          <a:bodyPr wrap="square">
            <a:spAutoFit/>
          </a:bodyPr>
          <a:lstStyle/>
          <a:p>
            <a:r>
              <a:rPr lang="tr-TR" sz="2400" b="1" dirty="0"/>
              <a:t>Yük operasyonunu iki </a:t>
            </a:r>
            <a:r>
              <a:rPr lang="tr-TR" sz="2400" b="1" dirty="0" smtClean="0"/>
              <a:t>aşamalı </a:t>
            </a:r>
            <a:r>
              <a:rPr lang="tr-TR" sz="2400" dirty="0" smtClean="0"/>
              <a:t>olarak </a:t>
            </a:r>
            <a:r>
              <a:rPr lang="tr-TR" sz="2400" dirty="0"/>
              <a:t>ele almak gerekir. </a:t>
            </a:r>
          </a:p>
          <a:p>
            <a:r>
              <a:rPr lang="tr-TR" sz="2400" b="1" dirty="0"/>
              <a:t>1</a:t>
            </a:r>
            <a:r>
              <a:rPr lang="tr-TR" sz="2400" dirty="0"/>
              <a:t>. Yükleme operasyonu. </a:t>
            </a:r>
          </a:p>
          <a:p>
            <a:r>
              <a:rPr lang="tr-TR" sz="2400" b="1" dirty="0"/>
              <a:t>2</a:t>
            </a:r>
            <a:r>
              <a:rPr lang="tr-TR" sz="2400" dirty="0"/>
              <a:t>. Tahliye </a:t>
            </a:r>
            <a:r>
              <a:rPr lang="tr-TR" sz="2400" dirty="0" smtClean="0"/>
              <a:t>operasyonu</a:t>
            </a:r>
          </a:p>
          <a:p>
            <a:endParaRPr lang="tr-TR" sz="2400" dirty="0"/>
          </a:p>
          <a:p>
            <a:endParaRPr lang="tr-TR" sz="2400" dirty="0" smtClean="0"/>
          </a:p>
          <a:p>
            <a:endParaRPr lang="tr-TR" sz="2400" dirty="0"/>
          </a:p>
          <a:p>
            <a:endParaRPr lang="tr-TR" sz="2400" dirty="0" smtClean="0"/>
          </a:p>
          <a:p>
            <a:endParaRPr lang="tr-TR" sz="2400" dirty="0"/>
          </a:p>
          <a:p>
            <a:endParaRPr lang="tr-TR" sz="2400" dirty="0" smtClean="0"/>
          </a:p>
          <a:p>
            <a:endParaRPr lang="tr-TR" sz="2400" dirty="0"/>
          </a:p>
          <a:p>
            <a:endParaRPr lang="tr-TR" sz="2400" dirty="0"/>
          </a:p>
          <a:p>
            <a:r>
              <a:rPr lang="tr-TR" sz="2400" dirty="0" smtClean="0"/>
              <a:t>Ro-Ro </a:t>
            </a:r>
            <a:r>
              <a:rPr lang="tr-TR" sz="2400" dirty="0"/>
              <a:t>gemilerinin yük operasyonundaki en önemli </a:t>
            </a:r>
            <a:r>
              <a:rPr lang="tr-TR" sz="2400" dirty="0" smtClean="0"/>
              <a:t>elemanı </a:t>
            </a:r>
            <a:r>
              <a:rPr lang="tr-TR" sz="2400" dirty="0" err="1" smtClean="0"/>
              <a:t>mafilerdir</a:t>
            </a:r>
            <a:r>
              <a:rPr lang="tr-TR" sz="2400" dirty="0"/>
              <a:t>*.</a:t>
            </a:r>
          </a:p>
          <a:p>
            <a:r>
              <a:rPr lang="tr-TR" sz="2400" dirty="0"/>
              <a:t>*Bu araçlara </a:t>
            </a:r>
            <a:r>
              <a:rPr lang="tr-TR" sz="2400" dirty="0" smtClean="0"/>
              <a:t>İngiliz </a:t>
            </a:r>
            <a:r>
              <a:rPr lang="tr-TR" sz="2400" dirty="0" err="1" smtClean="0"/>
              <a:t>cetugmaster</a:t>
            </a:r>
            <a:r>
              <a:rPr lang="tr-TR" sz="2400" dirty="0" smtClean="0"/>
              <a:t> </a:t>
            </a:r>
            <a:r>
              <a:rPr lang="tr-TR" sz="2400" dirty="0"/>
              <a:t>(</a:t>
            </a:r>
            <a:r>
              <a:rPr lang="tr-TR" sz="2400" dirty="0" err="1" smtClean="0"/>
              <a:t>dorse</a:t>
            </a:r>
            <a:r>
              <a:rPr lang="tr-TR" sz="2400" dirty="0" smtClean="0"/>
              <a:t> çeker</a:t>
            </a:r>
            <a:r>
              <a:rPr lang="tr-TR" sz="2400" dirty="0"/>
              <a:t>) denilmektedir. Çeşitli markaları vardır. </a:t>
            </a:r>
            <a:r>
              <a:rPr lang="tr-TR" sz="2400" dirty="0" err="1"/>
              <a:t>Mafi</a:t>
            </a:r>
            <a:r>
              <a:rPr lang="tr-TR" sz="2400" dirty="0"/>
              <a:t> en çok kullanılan </a:t>
            </a:r>
            <a:r>
              <a:rPr lang="tr-TR" sz="2400" dirty="0" err="1"/>
              <a:t>tugmaster</a:t>
            </a:r>
            <a:r>
              <a:rPr lang="tr-TR" sz="2400" dirty="0"/>
              <a:t> markası olduğu için bu markanın adı ile kullanılmaktadır.</a:t>
            </a:r>
          </a:p>
          <a:p>
            <a:endParaRPr lang="tr-TR" sz="2400" dirty="0"/>
          </a:p>
          <a:p>
            <a:r>
              <a:rPr lang="tr-TR" sz="2400" dirty="0" smtClean="0"/>
              <a:t>.</a:t>
            </a:r>
            <a:endParaRPr lang="tr-TR" sz="2400" dirty="0"/>
          </a:p>
        </p:txBody>
      </p:sp>
      <p:pic>
        <p:nvPicPr>
          <p:cNvPr id="3" name="Resim 2"/>
          <p:cNvPicPr>
            <a:picLocks noChangeAspect="1"/>
          </p:cNvPicPr>
          <p:nvPr/>
        </p:nvPicPr>
        <p:blipFill>
          <a:blip r:embed="rId2"/>
          <a:stretch>
            <a:fillRect/>
          </a:stretch>
        </p:blipFill>
        <p:spPr>
          <a:xfrm>
            <a:off x="394512" y="2204864"/>
            <a:ext cx="4311260" cy="2736304"/>
          </a:xfrm>
          <a:prstGeom prst="rect">
            <a:avLst/>
          </a:prstGeom>
        </p:spPr>
      </p:pic>
      <p:pic>
        <p:nvPicPr>
          <p:cNvPr id="5" name="Resim 4"/>
          <p:cNvPicPr>
            <a:picLocks noChangeAspect="1"/>
          </p:cNvPicPr>
          <p:nvPr/>
        </p:nvPicPr>
        <p:blipFill>
          <a:blip r:embed="rId3"/>
          <a:stretch>
            <a:fillRect/>
          </a:stretch>
        </p:blipFill>
        <p:spPr>
          <a:xfrm>
            <a:off x="4705772" y="2220253"/>
            <a:ext cx="4209629" cy="2736304"/>
          </a:xfrm>
          <a:prstGeom prst="rect">
            <a:avLst/>
          </a:prstGeom>
        </p:spPr>
      </p:pic>
    </p:spTree>
    <p:extLst>
      <p:ext uri="{BB962C8B-B14F-4D97-AF65-F5344CB8AC3E}">
        <p14:creationId xmlns:p14="http://schemas.microsoft.com/office/powerpoint/2010/main" val="1766435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10064294"/>
          </a:xfrm>
          <a:prstGeom prst="rect">
            <a:avLst/>
          </a:prstGeom>
        </p:spPr>
        <p:txBody>
          <a:bodyPr wrap="square">
            <a:spAutoFit/>
          </a:bodyPr>
          <a:lstStyle/>
          <a:p>
            <a:r>
              <a:rPr lang="tr-TR" sz="2400" b="1" dirty="0"/>
              <a:t>A. Yükleme öncesi yapılan hazırlıklar :</a:t>
            </a:r>
          </a:p>
          <a:p>
            <a:endParaRPr lang="tr-TR" sz="2400" b="1" dirty="0" smtClean="0"/>
          </a:p>
          <a:p>
            <a:pPr marL="342900" indent="-342900">
              <a:buFont typeface="Arial" panose="020B0604020202020204" pitchFamily="34" charset="0"/>
              <a:buChar char="•"/>
            </a:pPr>
            <a:r>
              <a:rPr lang="tr-TR" sz="2400" b="1" dirty="0" smtClean="0"/>
              <a:t> </a:t>
            </a:r>
            <a:r>
              <a:rPr lang="tr-TR" sz="2400" dirty="0"/>
              <a:t>Yükleme operasyonuna başlamadan önce geminin her </a:t>
            </a:r>
            <a:r>
              <a:rPr lang="tr-TR" sz="2400" dirty="0" smtClean="0"/>
              <a:t>yönüyle yüklemeye hazır olması </a:t>
            </a:r>
            <a:r>
              <a:rPr lang="tr-TR" sz="2400" dirty="0"/>
              <a:t>gerekir. </a:t>
            </a:r>
          </a:p>
          <a:p>
            <a:pPr marL="342900" indent="-342900">
              <a:buFont typeface="Arial" panose="020B0604020202020204" pitchFamily="34" charset="0"/>
              <a:buChar char="•"/>
            </a:pPr>
            <a:r>
              <a:rPr lang="tr-TR" sz="2400" b="1" dirty="0" smtClean="0"/>
              <a:t> </a:t>
            </a:r>
            <a:r>
              <a:rPr lang="tr-TR" sz="2400" dirty="0"/>
              <a:t>Bütün güvertelerin </a:t>
            </a:r>
            <a:r>
              <a:rPr lang="tr-TR" sz="2400" dirty="0" err="1"/>
              <a:t>neta</a:t>
            </a:r>
            <a:r>
              <a:rPr lang="tr-TR" sz="2400" dirty="0"/>
              <a:t>, </a:t>
            </a:r>
            <a:r>
              <a:rPr lang="tr-TR" sz="2400" dirty="0" err="1"/>
              <a:t>lashing</a:t>
            </a:r>
            <a:r>
              <a:rPr lang="tr-TR" sz="2400" dirty="0"/>
              <a:t> malzemelerinin </a:t>
            </a:r>
            <a:r>
              <a:rPr lang="tr-TR" sz="2400" dirty="0" smtClean="0"/>
              <a:t>kullanıma hazır </a:t>
            </a:r>
            <a:r>
              <a:rPr lang="tr-TR" sz="2400" dirty="0"/>
              <a:t>ve araçların manevra sahalarının </a:t>
            </a:r>
            <a:r>
              <a:rPr lang="tr-TR" sz="2400" dirty="0" err="1"/>
              <a:t>neta</a:t>
            </a:r>
            <a:r>
              <a:rPr lang="tr-TR" sz="2400" dirty="0"/>
              <a:t> olması gerekir. </a:t>
            </a:r>
          </a:p>
          <a:p>
            <a:pPr marL="342900" indent="-342900">
              <a:buFont typeface="Arial" panose="020B0604020202020204" pitchFamily="34" charset="0"/>
              <a:buChar char="•"/>
            </a:pPr>
            <a:r>
              <a:rPr lang="tr-TR" sz="2400" dirty="0" smtClean="0"/>
              <a:t>Tüm </a:t>
            </a:r>
            <a:r>
              <a:rPr lang="tr-TR" sz="2400" dirty="0"/>
              <a:t>kapalı güvertelerde havalandırma sisteminin çalışması gerekir. Havalandırma </a:t>
            </a:r>
            <a:r>
              <a:rPr lang="tr-TR" sz="2400" dirty="0" smtClean="0"/>
              <a:t>yük operasyonu </a:t>
            </a:r>
            <a:r>
              <a:rPr lang="tr-TR" sz="2400" dirty="0"/>
              <a:t>sırasında liman </a:t>
            </a:r>
            <a:r>
              <a:rPr lang="tr-TR" sz="2400" dirty="0" err="1"/>
              <a:t>modunda</a:t>
            </a:r>
            <a:r>
              <a:rPr lang="tr-TR" sz="2400" dirty="0"/>
              <a:t> (</a:t>
            </a:r>
            <a:r>
              <a:rPr lang="tr-TR" sz="2400" dirty="0" err="1"/>
              <a:t>supply</a:t>
            </a:r>
            <a:r>
              <a:rPr lang="tr-TR" sz="2400" dirty="0"/>
              <a:t>: Dışardan içeriye hava akımı şeklinde) çalıştırılır. Fanlarla güvertelere dolan taze hava doğal havalandırma manikalarından veya ana rampadan dışarıya doğru hareket eder. Böylece kapalı güverteler içinde sürekli taze hava akımı oluşur</a:t>
            </a:r>
            <a:r>
              <a:rPr lang="tr-TR" sz="2400" dirty="0" smtClean="0"/>
              <a:t>.</a:t>
            </a:r>
          </a:p>
          <a:p>
            <a:pPr marL="342900" indent="-342900">
              <a:buFont typeface="Arial" panose="020B0604020202020204" pitchFamily="34" charset="0"/>
              <a:buChar char="•"/>
            </a:pPr>
            <a:r>
              <a:rPr lang="tr-TR" sz="2400" dirty="0"/>
              <a:t>Ro-Ro gemilerinin yük operasyonlarında aydınlatmalar çok </a:t>
            </a:r>
            <a:r>
              <a:rPr lang="tr-TR" sz="2400" dirty="0" smtClean="0"/>
              <a:t>önemlidir. Yük operasyonu </a:t>
            </a:r>
            <a:r>
              <a:rPr lang="tr-TR" sz="2400" dirty="0"/>
              <a:t>sırasında kapalı güvertelerin, gece operasyonunda açık </a:t>
            </a:r>
            <a:r>
              <a:rPr lang="tr-TR" sz="2400" dirty="0" smtClean="0"/>
              <a:t>güvertelerin tüm  aydınlatmaları </a:t>
            </a:r>
            <a:r>
              <a:rPr lang="tr-TR" sz="2400" dirty="0"/>
              <a:t>yakılmalıdır. </a:t>
            </a:r>
          </a:p>
          <a:p>
            <a:pPr marL="342900" indent="-342900">
              <a:buFont typeface="Arial" panose="020B0604020202020204" pitchFamily="34" charset="0"/>
              <a:buChar char="•"/>
            </a:pPr>
            <a:endParaRPr lang="tr-TR" sz="2400" dirty="0"/>
          </a:p>
          <a:p>
            <a:endParaRPr lang="tr-TR" sz="2400" dirty="0"/>
          </a:p>
          <a:p>
            <a:endParaRPr lang="tr-TR" sz="2400" dirty="0" smtClean="0"/>
          </a:p>
          <a:p>
            <a:endParaRPr lang="tr-TR" sz="2400" dirty="0"/>
          </a:p>
          <a:p>
            <a:endParaRPr lang="tr-TR" sz="2400" dirty="0" smtClean="0"/>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19348632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7109639"/>
          </a:xfrm>
          <a:prstGeom prst="rect">
            <a:avLst/>
          </a:prstGeom>
        </p:spPr>
        <p:txBody>
          <a:bodyPr wrap="square">
            <a:spAutoFit/>
          </a:bodyPr>
          <a:lstStyle/>
          <a:p>
            <a:r>
              <a:rPr lang="tr-TR" sz="2400" b="1" dirty="0"/>
              <a:t>A. Yükleme öncesi yapılan hazırlıklar :</a:t>
            </a:r>
          </a:p>
          <a:p>
            <a:endParaRPr lang="tr-TR" sz="2400" b="1" dirty="0" smtClean="0"/>
          </a:p>
          <a:p>
            <a:pPr marL="342900" indent="-342900">
              <a:buFont typeface="Arial" panose="020B0604020202020204" pitchFamily="34" charset="0"/>
              <a:buChar char="•"/>
            </a:pPr>
            <a:r>
              <a:rPr lang="tr-TR" sz="2400" b="1" dirty="0" smtClean="0"/>
              <a:t> </a:t>
            </a:r>
            <a:r>
              <a:rPr lang="tr-TR" sz="2400" dirty="0"/>
              <a:t>Eksik aydınlatmalar yük operasyonundan önce tamamlanmalı </a:t>
            </a:r>
            <a:r>
              <a:rPr lang="tr-TR" sz="2400" dirty="0" smtClean="0"/>
              <a:t>yük operasyonu </a:t>
            </a:r>
            <a:r>
              <a:rPr lang="tr-TR" sz="2400" dirty="0"/>
              <a:t>sırasında kör ve karanlık noktalar kalmamalıdır</a:t>
            </a:r>
            <a:r>
              <a:rPr lang="tr-TR" sz="2400" dirty="0" smtClean="0"/>
              <a:t>.</a:t>
            </a:r>
          </a:p>
          <a:p>
            <a:pPr marL="342900" indent="-342900">
              <a:buFont typeface="Arial" panose="020B0604020202020204" pitchFamily="34" charset="0"/>
              <a:buChar char="•"/>
            </a:pPr>
            <a:r>
              <a:rPr lang="tr-TR" sz="2400" dirty="0" smtClean="0"/>
              <a:t>Ro-Ro </a:t>
            </a:r>
            <a:r>
              <a:rPr lang="tr-TR" sz="2400" dirty="0"/>
              <a:t>yolcu gemilerinde güvertelerde ve rampada bulunan </a:t>
            </a:r>
            <a:r>
              <a:rPr lang="tr-TR" sz="2400" dirty="0" smtClean="0"/>
              <a:t>araçların hareketini, yüklenmesini</a:t>
            </a:r>
            <a:r>
              <a:rPr lang="tr-TR" sz="2400" dirty="0"/>
              <a:t>, ve aracın bağlanmasını denetleyecek güverteden sorumlu en az bir eğitimli kişi tarafından gözlenmesi gerekir. Bu görev </a:t>
            </a:r>
            <a:r>
              <a:rPr lang="tr-TR" sz="2400" dirty="0" smtClean="0"/>
              <a:t>kara personeli </a:t>
            </a:r>
            <a:r>
              <a:rPr lang="tr-TR" sz="2400" dirty="0"/>
              <a:t>tarafından yapılıyorsa, yükleme sorumlu bir güverte zabitinin gözetimi tarafından yapılmalıdır.</a:t>
            </a:r>
          </a:p>
          <a:p>
            <a:endParaRPr lang="tr-TR" sz="2400" dirty="0" smtClean="0"/>
          </a:p>
          <a:p>
            <a:endParaRPr lang="tr-TR" sz="2400" dirty="0"/>
          </a:p>
          <a:p>
            <a:endParaRPr lang="tr-TR" sz="2400" dirty="0" smtClean="0"/>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710682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6370975"/>
          </a:xfrm>
          <a:prstGeom prst="rect">
            <a:avLst/>
          </a:prstGeom>
        </p:spPr>
        <p:txBody>
          <a:bodyPr wrap="square">
            <a:spAutoFit/>
          </a:bodyPr>
          <a:lstStyle/>
          <a:p>
            <a:r>
              <a:rPr lang="tr-TR" sz="2400" b="1" dirty="0"/>
              <a:t>A. Yükleme öncesi yapılan hazırlıklar :</a:t>
            </a:r>
          </a:p>
          <a:p>
            <a:endParaRPr lang="tr-TR" sz="2400" b="1" dirty="0" smtClean="0"/>
          </a:p>
          <a:p>
            <a:pPr marL="342900" indent="-342900">
              <a:buFont typeface="Arial" panose="020B0604020202020204" pitchFamily="34" charset="0"/>
              <a:buChar char="•"/>
            </a:pPr>
            <a:r>
              <a:rPr lang="tr-TR" sz="2400" dirty="0"/>
              <a:t>Ro-Ro yük gemilerinde güvertelerde araçlara manevra yaptıracak </a:t>
            </a:r>
            <a:r>
              <a:rPr lang="tr-TR" sz="2400" dirty="0" smtClean="0"/>
              <a:t>gemiciler rampada görevli </a:t>
            </a:r>
            <a:r>
              <a:rPr lang="tr-TR" sz="2400" dirty="0"/>
              <a:t>zabit ve yük operasyonunu yürüten </a:t>
            </a:r>
            <a:r>
              <a:rPr lang="tr-TR" sz="2400" dirty="0" err="1"/>
              <a:t>I.zabit</a:t>
            </a:r>
            <a:r>
              <a:rPr lang="tr-TR" sz="2400" dirty="0"/>
              <a:t> arasında sürekli haberleşme sağlanmalıdır. Yüklemeden önce tüm ekibin haberleşme cihazları (el telsizleri) test edilip aynı frekansta ve net konuşmaları ayarlanmalıdır. </a:t>
            </a:r>
            <a:r>
              <a:rPr lang="tr-TR" sz="2400" dirty="0" smtClean="0"/>
              <a:t>Tüm personel </a:t>
            </a:r>
            <a:r>
              <a:rPr lang="tr-TR" sz="2400" dirty="0"/>
              <a:t>yük operasyonundan önce telsiz </a:t>
            </a:r>
            <a:r>
              <a:rPr lang="tr-TR" sz="2400" dirty="0" smtClean="0"/>
              <a:t>cihazlarını </a:t>
            </a:r>
            <a:r>
              <a:rPr lang="tr-TR" sz="2400" dirty="0" err="1" smtClean="0"/>
              <a:t>full</a:t>
            </a:r>
            <a:r>
              <a:rPr lang="tr-TR" sz="2400" dirty="0" smtClean="0"/>
              <a:t> şarj </a:t>
            </a:r>
            <a:r>
              <a:rPr lang="tr-TR" sz="2400" dirty="0"/>
              <a:t>etmeli yük operasyonu sırasında haberleşme kesintiye uğramamalıdır.</a:t>
            </a:r>
            <a:endParaRPr lang="tr-TR" sz="2400" dirty="0" smtClean="0"/>
          </a:p>
          <a:p>
            <a:endParaRPr lang="tr-TR" sz="2400" dirty="0"/>
          </a:p>
          <a:p>
            <a:endParaRPr lang="tr-TR" sz="2400" dirty="0" smtClean="0"/>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24736819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6740307"/>
          </a:xfrm>
          <a:prstGeom prst="rect">
            <a:avLst/>
          </a:prstGeom>
        </p:spPr>
        <p:txBody>
          <a:bodyPr wrap="square">
            <a:spAutoFit/>
          </a:bodyPr>
          <a:lstStyle/>
          <a:p>
            <a:r>
              <a:rPr lang="tr-TR" sz="2400" b="1" dirty="0"/>
              <a:t>A. Yükleme öncesi yapılan hazırlıklar :</a:t>
            </a:r>
          </a:p>
          <a:p>
            <a:endParaRPr lang="tr-TR" sz="2400" b="1" dirty="0" smtClean="0"/>
          </a:p>
          <a:p>
            <a:pPr marL="342900" indent="-342900">
              <a:buFont typeface="Arial" panose="020B0604020202020204" pitchFamily="34" charset="0"/>
              <a:buChar char="•"/>
            </a:pPr>
            <a:r>
              <a:rPr lang="tr-TR" sz="2400" dirty="0"/>
              <a:t>Gemiye yeni katılan personel yük operasyonundan önce </a:t>
            </a:r>
            <a:r>
              <a:rPr lang="tr-TR" sz="2400" dirty="0" smtClean="0"/>
              <a:t>eğitilmelidir. Daha </a:t>
            </a:r>
            <a:r>
              <a:rPr lang="tr-TR" sz="2400" dirty="0"/>
              <a:t>önce Ro-Ro gemisinde </a:t>
            </a:r>
            <a:r>
              <a:rPr lang="tr-TR" sz="2400" dirty="0" smtClean="0"/>
              <a:t>hiç çalışmamış </a:t>
            </a:r>
            <a:r>
              <a:rPr lang="tr-TR" sz="2400" dirty="0"/>
              <a:t>personel araç manevrasını tamamen öğrenene kadar dikkatle takip edilmeli mümkünse başka bir gemicinin yanında </a:t>
            </a:r>
            <a:r>
              <a:rPr lang="tr-TR" sz="2400" dirty="0" err="1"/>
              <a:t>egitilmelidir</a:t>
            </a:r>
            <a:r>
              <a:rPr lang="tr-TR" sz="2400" dirty="0"/>
              <a:t>. Bu mümkün olmadığında manevrası kolay ve </a:t>
            </a:r>
            <a:r>
              <a:rPr lang="tr-TR" sz="2400" dirty="0" smtClean="0"/>
              <a:t>göz önünde </a:t>
            </a:r>
            <a:r>
              <a:rPr lang="tr-TR" sz="2400" dirty="0"/>
              <a:t>olan güvertede görevlendirilip manevrayı tamamen </a:t>
            </a:r>
            <a:r>
              <a:rPr lang="tr-TR" sz="2400" dirty="0" smtClean="0"/>
              <a:t>öğreninceye </a:t>
            </a:r>
            <a:r>
              <a:rPr lang="tr-TR" sz="2400" dirty="0"/>
              <a:t>kadar pratik yaptırılmalıdır. Araçlar çoğunlukla dikkatsiz ve bilinçsiz yapılan </a:t>
            </a:r>
            <a:r>
              <a:rPr lang="tr-TR" sz="2400" dirty="0" smtClean="0"/>
              <a:t>manevralar sırasında </a:t>
            </a:r>
            <a:r>
              <a:rPr lang="tr-TR" sz="2400" dirty="0"/>
              <a:t>hasarlanmaktadır. </a:t>
            </a:r>
          </a:p>
          <a:p>
            <a:endParaRPr lang="tr-TR" sz="2400" dirty="0"/>
          </a:p>
          <a:p>
            <a:endParaRPr lang="tr-TR" sz="2400" dirty="0" smtClean="0"/>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3911215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8586966"/>
          </a:xfrm>
          <a:prstGeom prst="rect">
            <a:avLst/>
          </a:prstGeom>
        </p:spPr>
        <p:txBody>
          <a:bodyPr wrap="square">
            <a:spAutoFit/>
          </a:bodyPr>
          <a:lstStyle/>
          <a:p>
            <a:r>
              <a:rPr lang="tr-TR" sz="2400" b="1" dirty="0"/>
              <a:t>A. Yükleme öncesi yapılan hazırlıklar :</a:t>
            </a:r>
          </a:p>
          <a:p>
            <a:endParaRPr lang="tr-TR" sz="2400" b="1" dirty="0" smtClean="0"/>
          </a:p>
          <a:p>
            <a:pPr marL="342900" indent="-342900">
              <a:buFont typeface="Arial" panose="020B0604020202020204" pitchFamily="34" charset="0"/>
              <a:buChar char="•"/>
            </a:pPr>
            <a:r>
              <a:rPr lang="tr-TR" sz="2400" dirty="0"/>
              <a:t>Yük operasyonu süresince geminin anti-</a:t>
            </a:r>
            <a:r>
              <a:rPr lang="tr-TR" sz="2400" dirty="0" err="1"/>
              <a:t>heeling</a:t>
            </a:r>
            <a:r>
              <a:rPr lang="tr-TR" sz="2400" dirty="0"/>
              <a:t> sistemi </a:t>
            </a:r>
            <a:r>
              <a:rPr lang="tr-TR" sz="2400" dirty="0" smtClean="0"/>
              <a:t>otomatik olarak </a:t>
            </a:r>
            <a:r>
              <a:rPr lang="tr-TR" sz="2400" dirty="0"/>
              <a:t>çalışmalıdır. Yükleme operasyonundan önce anti-</a:t>
            </a:r>
            <a:r>
              <a:rPr lang="tr-TR" sz="2400" dirty="0" err="1"/>
              <a:t>heeling</a:t>
            </a:r>
            <a:r>
              <a:rPr lang="tr-TR" sz="2400" dirty="0"/>
              <a:t> sistemi devreye alınarak çalışması test edilir. Anti-</a:t>
            </a:r>
            <a:r>
              <a:rPr lang="tr-TR" sz="2400" dirty="0" err="1"/>
              <a:t>heeling</a:t>
            </a:r>
            <a:r>
              <a:rPr lang="tr-TR" sz="2400" dirty="0"/>
              <a:t> sisteminde problem varsa yük operasyonundan önce giderilmelidir. Yükleme sırasında geminin dengesi sürekli değişeceği için, gemi rampasının zarar görmemesi ve emniyetli yük operasyonu bakımından sistemin problemsiz </a:t>
            </a:r>
            <a:r>
              <a:rPr lang="tr-TR" sz="2400" dirty="0" smtClean="0"/>
              <a:t>alışması çok </a:t>
            </a:r>
            <a:r>
              <a:rPr lang="tr-TR" sz="2400" dirty="0"/>
              <a:t>önemlidir. Eğer </a:t>
            </a:r>
            <a:r>
              <a:rPr lang="tr-TR" sz="2400" dirty="0" err="1"/>
              <a:t>heeling</a:t>
            </a:r>
            <a:r>
              <a:rPr lang="tr-TR" sz="2400" dirty="0"/>
              <a:t> tanklarından birinde yetersiz su varsa veya </a:t>
            </a:r>
            <a:r>
              <a:rPr lang="tr-TR" sz="2400" dirty="0" err="1"/>
              <a:t>heeling</a:t>
            </a:r>
            <a:r>
              <a:rPr lang="tr-TR" sz="2400" dirty="0"/>
              <a:t> gemiyi düzeltmekte yetersiz kalıyorsa gemi daha fazla bayılmadan yük operasyonu durdurularak </a:t>
            </a:r>
            <a:r>
              <a:rPr lang="tr-TR" sz="2400" dirty="0" err="1"/>
              <a:t>ballast</a:t>
            </a:r>
            <a:r>
              <a:rPr lang="tr-TR" sz="2400" dirty="0"/>
              <a:t> sistemi ile müdahale edilmelidir. Geminin yükleme durumu ve </a:t>
            </a:r>
            <a:r>
              <a:rPr lang="tr-TR" sz="2400" dirty="0" err="1"/>
              <a:t>heeling</a:t>
            </a:r>
            <a:r>
              <a:rPr lang="tr-TR" sz="2400" dirty="0"/>
              <a:t> tanklarının durumu sürekli takip edilmeli, yük operasyonunu kesintiye uğratmadan gerekli </a:t>
            </a:r>
            <a:r>
              <a:rPr lang="tr-TR" sz="2400" dirty="0" err="1" smtClean="0"/>
              <a:t>ballast</a:t>
            </a:r>
            <a:r>
              <a:rPr lang="tr-TR" sz="2400" dirty="0" smtClean="0"/>
              <a:t> işlemleri </a:t>
            </a:r>
            <a:r>
              <a:rPr lang="tr-TR" sz="2400" dirty="0"/>
              <a:t>zamanında yapılmak suretiyle gemi sürekli düz tutulmalıdır.</a:t>
            </a:r>
          </a:p>
          <a:p>
            <a:endParaRPr lang="tr-TR" sz="2400" dirty="0" smtClean="0"/>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2455006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8217634"/>
          </a:xfrm>
          <a:prstGeom prst="rect">
            <a:avLst/>
          </a:prstGeom>
        </p:spPr>
        <p:txBody>
          <a:bodyPr wrap="square">
            <a:spAutoFit/>
          </a:bodyPr>
          <a:lstStyle/>
          <a:p>
            <a:r>
              <a:rPr lang="tr-TR" sz="2400" b="1" dirty="0"/>
              <a:t>A. Yükleme öncesi yapılan hazırlıklar :</a:t>
            </a:r>
          </a:p>
          <a:p>
            <a:pPr marL="342900" indent="-342900">
              <a:buFont typeface="Arial" panose="020B0604020202020204" pitchFamily="34" charset="0"/>
              <a:buChar char="•"/>
            </a:pPr>
            <a:r>
              <a:rPr lang="tr-TR" sz="2400" dirty="0" smtClean="0"/>
              <a:t>Gemi </a:t>
            </a:r>
            <a:r>
              <a:rPr lang="tr-TR" sz="2400" dirty="0"/>
              <a:t>tüm yönleriyle yüklemeye hazır olduğunda 1.zabit limandaki </a:t>
            </a:r>
            <a:r>
              <a:rPr lang="tr-TR" sz="2400" dirty="0" smtClean="0"/>
              <a:t>yük operasyonundan </a:t>
            </a:r>
            <a:r>
              <a:rPr lang="tr-TR" sz="2400" dirty="0"/>
              <a:t>sorumlu </a:t>
            </a:r>
            <a:r>
              <a:rPr lang="tr-TR" sz="2400" dirty="0" err="1"/>
              <a:t>stivedor</a:t>
            </a:r>
            <a:r>
              <a:rPr lang="tr-TR" sz="2400" dirty="0"/>
              <a:t> ve/veya </a:t>
            </a:r>
            <a:r>
              <a:rPr lang="tr-TR" sz="2400" dirty="0" err="1"/>
              <a:t>acenta</a:t>
            </a:r>
            <a:r>
              <a:rPr lang="tr-TR" sz="2400" dirty="0"/>
              <a:t> yetkilileri ile toplantı yaparak yüklenecek yükler hakkında bilgi alır. Yük hakkında alınacak bilgiler şunlardır; </a:t>
            </a:r>
          </a:p>
          <a:p>
            <a:pPr marL="342900" indent="-342900">
              <a:buFont typeface="Arial" panose="020B0604020202020204" pitchFamily="34" charset="0"/>
              <a:buChar char="•"/>
            </a:pPr>
            <a:r>
              <a:rPr lang="tr-TR" sz="2400" dirty="0" smtClean="0"/>
              <a:t>Yüklenecek </a:t>
            </a:r>
            <a:r>
              <a:rPr lang="tr-TR" sz="2400" dirty="0"/>
              <a:t>toplam araç sayısı, araçların cinsi, komple araç, </a:t>
            </a:r>
            <a:r>
              <a:rPr lang="tr-TR" sz="2400" dirty="0" smtClean="0"/>
              <a:t>kamyon, römork</a:t>
            </a:r>
            <a:r>
              <a:rPr lang="tr-TR" sz="2400" dirty="0"/>
              <a:t>, </a:t>
            </a:r>
            <a:r>
              <a:rPr lang="tr-TR" sz="2400" dirty="0" err="1"/>
              <a:t>dorse</a:t>
            </a:r>
            <a:r>
              <a:rPr lang="tr-TR" sz="2400" dirty="0"/>
              <a:t> ve </a:t>
            </a:r>
            <a:r>
              <a:rPr lang="tr-TR" sz="2400" dirty="0" err="1"/>
              <a:t>dorselerin</a:t>
            </a:r>
            <a:r>
              <a:rPr lang="tr-TR" sz="2400" dirty="0"/>
              <a:t> çeşitleri, ekstra araçlar ve çeşitleri, frigo araçlar, gemiden elektrik talep eden frigo araçlar, normal yükler dışında dengesiz yük taşıyan araçlar ve bunların uzunluk, genişlik ve aralıkları, hasarlı ve sorunu olan araçlar, tehlikeli yük taşıyan araçlar ve tehlikeli yükün IMDG klas numarası ve UN numarası gibi detaylı bilgilerdir. Ayrıca karada gemiye binecek araçların kayıtlarını yapan liman personeli, gemiye yüklenecek aracın gemiyle taşınmasına uygun olup olmadığını kontrol eder.</a:t>
            </a:r>
          </a:p>
          <a:p>
            <a:endParaRPr lang="tr-TR" sz="2400" dirty="0" smtClean="0"/>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9334856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YÜK OPERASYONU :</a:t>
            </a:r>
            <a:endParaRPr lang="tr-TR" sz="2400" b="1" dirty="0"/>
          </a:p>
        </p:txBody>
      </p:sp>
      <p:sp>
        <p:nvSpPr>
          <p:cNvPr id="4" name="Dikdörtgen 3"/>
          <p:cNvSpPr/>
          <p:nvPr/>
        </p:nvSpPr>
        <p:spPr>
          <a:xfrm>
            <a:off x="323528" y="1067386"/>
            <a:ext cx="8712968" cy="5632311"/>
          </a:xfrm>
          <a:prstGeom prst="rect">
            <a:avLst/>
          </a:prstGeom>
        </p:spPr>
        <p:txBody>
          <a:bodyPr wrap="square">
            <a:spAutoFit/>
          </a:bodyPr>
          <a:lstStyle/>
          <a:p>
            <a:r>
              <a:rPr lang="tr-TR" sz="2400" b="1" dirty="0"/>
              <a:t>B. Özel yük taşıyan araçların yüklenmesinde dikkat edilecek hususlar :</a:t>
            </a:r>
          </a:p>
          <a:p>
            <a:endParaRPr lang="tr-TR" sz="2400" b="1" dirty="0"/>
          </a:p>
          <a:p>
            <a:r>
              <a:rPr lang="tr-TR" sz="2400" dirty="0"/>
              <a:t>Diğer normal yük taşıyan araçlardan farklı olarak, tehlikeli yük </a:t>
            </a:r>
            <a:r>
              <a:rPr lang="tr-TR" sz="2400" dirty="0" smtClean="0"/>
              <a:t>taşıyan araçlar</a:t>
            </a:r>
            <a:r>
              <a:rPr lang="tr-TR" sz="2400" dirty="0"/>
              <a:t>, frigo araçlar, ağır ve dengesiz yük taşıyan araçların gemiye yüklenmesinde bazı özel önlemler almak ve kontroller yapmak gerekir. Alınacak önlemler ve yapılacak kontroller personelin ve geminin tehlikeli oluşumlardan bertaraf edilmesi, emniyetli ve güvenli bir şekilde seferin tamamlanması içindir.</a:t>
            </a:r>
            <a:endParaRPr lang="tr-TR" sz="2400" dirty="0" smtClean="0"/>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42473685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a:t>B. Özel yük taşıyan araçların yüklenmesinde dikkat edilecek hususlar :</a:t>
            </a:r>
          </a:p>
        </p:txBody>
      </p:sp>
      <p:sp>
        <p:nvSpPr>
          <p:cNvPr id="4" name="Dikdörtgen 3"/>
          <p:cNvSpPr/>
          <p:nvPr/>
        </p:nvSpPr>
        <p:spPr>
          <a:xfrm>
            <a:off x="431032" y="1437142"/>
            <a:ext cx="8712968" cy="4893647"/>
          </a:xfrm>
          <a:prstGeom prst="rect">
            <a:avLst/>
          </a:prstGeom>
        </p:spPr>
        <p:txBody>
          <a:bodyPr wrap="square">
            <a:spAutoFit/>
          </a:bodyPr>
          <a:lstStyle/>
          <a:p>
            <a:endParaRPr lang="tr-TR" sz="2400" b="1" dirty="0"/>
          </a:p>
          <a:p>
            <a:r>
              <a:rPr lang="tr-TR" sz="2400" dirty="0"/>
              <a:t>Diğer normal yük taşıyan araçlardan farklı olarak, tehlikeli yük </a:t>
            </a:r>
            <a:r>
              <a:rPr lang="tr-TR" sz="2400" dirty="0" smtClean="0"/>
              <a:t>taşıyan araçlar</a:t>
            </a:r>
            <a:r>
              <a:rPr lang="tr-TR" sz="2400" dirty="0"/>
              <a:t>, frigo araçlar, ağır ve dengesiz yük taşıyan araçların gemiye yüklenmesinde bazı özel önlemler almak ve kontroller yapmak gerekir. Alınacak önlemler ve yapılacak kontroller personelin ve geminin tehlikeli oluşumlardan bertaraf edilmesi, emniyetli ve güvenli bir şekilde seferin tamamlanması içindir.</a:t>
            </a:r>
            <a:endParaRPr lang="tr-TR" sz="2400" dirty="0" smtClean="0"/>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9516052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a:t>B. Özel yük taşıyan araçların yüklenmesinde dikkat edilecek hususlar :</a:t>
            </a:r>
          </a:p>
        </p:txBody>
      </p:sp>
      <p:sp>
        <p:nvSpPr>
          <p:cNvPr id="4" name="Dikdörtgen 3"/>
          <p:cNvSpPr/>
          <p:nvPr/>
        </p:nvSpPr>
        <p:spPr>
          <a:xfrm>
            <a:off x="431032" y="1437142"/>
            <a:ext cx="8712968" cy="7478970"/>
          </a:xfrm>
          <a:prstGeom prst="rect">
            <a:avLst/>
          </a:prstGeom>
        </p:spPr>
        <p:txBody>
          <a:bodyPr wrap="square">
            <a:spAutoFit/>
          </a:bodyPr>
          <a:lstStyle/>
          <a:p>
            <a:r>
              <a:rPr lang="tr-TR" sz="2400" b="1" dirty="0"/>
              <a:t>Dikkat edilecek araçlar ve yükler şunlardır :</a:t>
            </a:r>
          </a:p>
          <a:p>
            <a:r>
              <a:rPr lang="tr-TR" sz="2400" b="1" dirty="0"/>
              <a:t>(1) Tehlikeli yük taşıyan araçlar :</a:t>
            </a:r>
          </a:p>
          <a:p>
            <a:endParaRPr lang="tr-TR" sz="2400" dirty="0"/>
          </a:p>
          <a:p>
            <a:r>
              <a:rPr lang="tr-TR" sz="2400" dirty="0"/>
              <a:t>Tehlikeli yük plan bazı limanlarda liman yetkilileri tarafından yapılır.</a:t>
            </a:r>
          </a:p>
          <a:p>
            <a:r>
              <a:rPr lang="tr-TR" sz="2400" dirty="0"/>
              <a:t>Yük planı 1. zabit tarafından yapılacak ise plan yapılırken şu hususlar göz önünde tutulmalıdır.</a:t>
            </a:r>
          </a:p>
          <a:p>
            <a:r>
              <a:rPr lang="tr-TR" sz="2400" dirty="0"/>
              <a:t>- Tehlikeli yük taşıyan aracın yüküne ait bilgileri içeren bir tehlikeli </a:t>
            </a:r>
            <a:r>
              <a:rPr lang="tr-TR" sz="2400" dirty="0" smtClean="0"/>
              <a:t>yük manifestosu </a:t>
            </a:r>
            <a:r>
              <a:rPr lang="tr-TR" sz="2400" dirty="0"/>
              <a:t>ve acil durumlarda alınması gereken yangın ve sağlık önlemlerini belirten acil bilgi kartı bulunması ve yüklemeden önce 1.zabite verilmesi gerekir. </a:t>
            </a:r>
          </a:p>
          <a:p>
            <a:r>
              <a:rPr lang="tr-TR" sz="2400" dirty="0"/>
              <a:t>- Tehlikeli yükün, geminin tehlikeli yük taşıma sertifikasında </a:t>
            </a:r>
            <a:r>
              <a:rPr lang="tr-TR" sz="2400" dirty="0" smtClean="0"/>
              <a:t>belirtilen ve </a:t>
            </a:r>
            <a:r>
              <a:rPr lang="tr-TR" sz="2400" dirty="0"/>
              <a:t>gemide taşınmasına </a:t>
            </a:r>
            <a:r>
              <a:rPr lang="tr-TR" sz="2400" dirty="0" smtClean="0"/>
              <a:t>müsaade </a:t>
            </a:r>
            <a:r>
              <a:rPr lang="tr-TR" sz="2400" dirty="0"/>
              <a:t>edilen </a:t>
            </a:r>
            <a:r>
              <a:rPr lang="tr-TR" sz="2400" dirty="0" smtClean="0"/>
              <a:t>klasta </a:t>
            </a:r>
            <a:r>
              <a:rPr lang="tr-TR" sz="2400" dirty="0"/>
              <a:t>olması gerekir. Yine tehlikeli yük taşıma sertifikasına göre </a:t>
            </a:r>
            <a:r>
              <a:rPr lang="tr-TR" sz="2400" dirty="0" smtClean="0"/>
              <a:t>söz konusu </a:t>
            </a:r>
            <a:r>
              <a:rPr lang="tr-TR" sz="2400" dirty="0"/>
              <a:t>yükün gemide hangi güvertenin hangi bölümüne yüklenebileceği kontrol edilir. </a:t>
            </a:r>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3573824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a:t>B. Özel yük taşıyan araçların yüklenmesinde dikkat edilecek hususlar :</a:t>
            </a:r>
          </a:p>
        </p:txBody>
      </p:sp>
      <p:sp>
        <p:nvSpPr>
          <p:cNvPr id="4" name="Dikdörtgen 3"/>
          <p:cNvSpPr/>
          <p:nvPr/>
        </p:nvSpPr>
        <p:spPr>
          <a:xfrm>
            <a:off x="431032" y="1437142"/>
            <a:ext cx="8712968" cy="7478970"/>
          </a:xfrm>
          <a:prstGeom prst="rect">
            <a:avLst/>
          </a:prstGeom>
        </p:spPr>
        <p:txBody>
          <a:bodyPr wrap="square">
            <a:spAutoFit/>
          </a:bodyPr>
          <a:lstStyle/>
          <a:p>
            <a:r>
              <a:rPr lang="tr-TR" sz="2400" b="1" dirty="0"/>
              <a:t>Dikkat edilecek araçlar ve yükler şunlardır :</a:t>
            </a:r>
          </a:p>
          <a:p>
            <a:r>
              <a:rPr lang="tr-TR" sz="2400" b="1" dirty="0"/>
              <a:t>(1) Tehlikeli yük taşıyan araçlar :</a:t>
            </a:r>
          </a:p>
          <a:p>
            <a:endParaRPr lang="tr-TR" sz="2400" dirty="0"/>
          </a:p>
          <a:p>
            <a:pPr marL="342900" indent="-342900">
              <a:buFont typeface="Arial" panose="020B0604020202020204" pitchFamily="34" charset="0"/>
              <a:buChar char="•"/>
            </a:pPr>
            <a:r>
              <a:rPr lang="tr-TR" sz="2400" dirty="0"/>
              <a:t>Tehlikeli yükler IMDG koda göre gemiye binecek olan diğer </a:t>
            </a:r>
            <a:r>
              <a:rPr lang="tr-TR" sz="2400" dirty="0" smtClean="0"/>
              <a:t>tehlikeli </a:t>
            </a:r>
            <a:r>
              <a:rPr lang="tr-TR" sz="2400" dirty="0" err="1" smtClean="0"/>
              <a:t>yüklerdenayrı</a:t>
            </a:r>
            <a:r>
              <a:rPr lang="tr-TR" sz="2400" dirty="0" smtClean="0"/>
              <a:t> </a:t>
            </a:r>
            <a:r>
              <a:rPr lang="tr-TR" sz="2400" dirty="0"/>
              <a:t>güvertelere yüklenmesi gerekiyorsa bu şekilde gemiye yüklenmelidir</a:t>
            </a:r>
            <a:r>
              <a:rPr lang="tr-TR" sz="2400" dirty="0" smtClean="0"/>
              <a:t>. IMDG </a:t>
            </a:r>
            <a:r>
              <a:rPr lang="tr-TR" sz="2400" dirty="0"/>
              <a:t>de belirtilen tehlikeli yükler, yiyecek taşıyan araçlardan, </a:t>
            </a:r>
            <a:r>
              <a:rPr lang="tr-TR" sz="2400" dirty="0" smtClean="0"/>
              <a:t>yaşam mahallinin </a:t>
            </a:r>
            <a:r>
              <a:rPr lang="tr-TR" sz="2400" dirty="0"/>
              <a:t>ve makine giriş ve çıkışlarından, canlı hayvan taşıyan </a:t>
            </a:r>
            <a:r>
              <a:rPr lang="tr-TR" sz="2400" dirty="0" smtClean="0"/>
              <a:t>araçlardan uzak </a:t>
            </a:r>
            <a:r>
              <a:rPr lang="tr-TR" sz="2400" dirty="0"/>
              <a:t>bir yere yüklenmelidir. Tehlikeli yükler acil bir durumda yükün </a:t>
            </a:r>
            <a:r>
              <a:rPr lang="tr-TR" sz="2400" dirty="0" smtClean="0"/>
              <a:t>yanına kolayca </a:t>
            </a:r>
            <a:r>
              <a:rPr lang="tr-TR" sz="2400" dirty="0"/>
              <a:t>ulaşılabileceği, yangınla rahatça mücadele edilebilecek </a:t>
            </a:r>
            <a:r>
              <a:rPr lang="tr-TR" sz="2400" dirty="0" smtClean="0"/>
              <a:t>yerlere yüklenmelidir</a:t>
            </a:r>
            <a:r>
              <a:rPr lang="tr-TR" sz="2400" dirty="0"/>
              <a:t>.</a:t>
            </a:r>
          </a:p>
          <a:p>
            <a:pPr marL="342900" indent="-342900">
              <a:buFont typeface="Arial" panose="020B0604020202020204" pitchFamily="34" charset="0"/>
              <a:buChar char="•"/>
            </a:pPr>
            <a:r>
              <a:rPr lang="tr-TR" sz="2400" dirty="0"/>
              <a:t>- Tehlikeli yükler tanker </a:t>
            </a:r>
            <a:r>
              <a:rPr lang="tr-TR" sz="2400" dirty="0" err="1" smtClean="0"/>
              <a:t>dorseler</a:t>
            </a:r>
            <a:r>
              <a:rPr lang="tr-TR" sz="2400" dirty="0" smtClean="0"/>
              <a:t> de </a:t>
            </a:r>
            <a:r>
              <a:rPr lang="tr-TR" sz="2400" dirty="0"/>
              <a:t>veya </a:t>
            </a:r>
            <a:r>
              <a:rPr lang="tr-TR" sz="2400" dirty="0" err="1" smtClean="0"/>
              <a:t>mafiler</a:t>
            </a:r>
            <a:r>
              <a:rPr lang="tr-TR" sz="2400" dirty="0" smtClean="0"/>
              <a:t> üzerindeki tank konteynerlerde </a:t>
            </a:r>
            <a:r>
              <a:rPr lang="tr-TR" sz="2400" dirty="0"/>
              <a:t>taşınıyorsa bu tip araçlara daha çok önem gösterilmelidir.</a:t>
            </a:r>
          </a:p>
          <a:p>
            <a:endParaRPr lang="tr-TR" sz="2400" dirty="0"/>
          </a:p>
          <a:p>
            <a:endParaRPr lang="tr-TR" sz="2400" dirty="0" smtClean="0"/>
          </a:p>
          <a:p>
            <a:endParaRPr lang="tr-TR" sz="2400" dirty="0"/>
          </a:p>
          <a:p>
            <a:endParaRPr lang="tr-TR" sz="2400" dirty="0"/>
          </a:p>
          <a:p>
            <a:endParaRPr lang="tr-TR" sz="2400" dirty="0"/>
          </a:p>
          <a:p>
            <a:r>
              <a:rPr lang="tr-TR" sz="2400" dirty="0" smtClean="0"/>
              <a:t>.</a:t>
            </a:r>
            <a:endParaRPr lang="tr-TR" sz="2400" dirty="0"/>
          </a:p>
        </p:txBody>
      </p:sp>
    </p:spTree>
    <p:extLst>
      <p:ext uri="{BB962C8B-B14F-4D97-AF65-F5344CB8AC3E}">
        <p14:creationId xmlns:p14="http://schemas.microsoft.com/office/powerpoint/2010/main" val="2204087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a:t>B. Özel yük taşıyan araçların yüklenmesinde dikkat edilecek hususlar :</a:t>
            </a:r>
          </a:p>
        </p:txBody>
      </p:sp>
      <p:sp>
        <p:nvSpPr>
          <p:cNvPr id="4" name="Dikdörtgen 3"/>
          <p:cNvSpPr/>
          <p:nvPr/>
        </p:nvSpPr>
        <p:spPr>
          <a:xfrm>
            <a:off x="431032" y="1437142"/>
            <a:ext cx="8712968" cy="5262979"/>
          </a:xfrm>
          <a:prstGeom prst="rect">
            <a:avLst/>
          </a:prstGeom>
        </p:spPr>
        <p:txBody>
          <a:bodyPr wrap="square">
            <a:spAutoFit/>
          </a:bodyPr>
          <a:lstStyle/>
          <a:p>
            <a:r>
              <a:rPr lang="tr-TR" sz="2400" b="1" dirty="0"/>
              <a:t>(2) Tehlikeli yük taşıyan araçların yüklenmesi ve </a:t>
            </a:r>
            <a:r>
              <a:rPr lang="tr-TR" sz="2400" b="1" dirty="0" smtClean="0"/>
              <a:t>istiflenmesi sırasında dikkat </a:t>
            </a:r>
            <a:r>
              <a:rPr lang="tr-TR" sz="2400" b="1" dirty="0"/>
              <a:t>edilecek hususlar :</a:t>
            </a:r>
            <a:endParaRPr lang="tr-TR" sz="2400" dirty="0"/>
          </a:p>
          <a:p>
            <a:pPr marL="342900" indent="-342900">
              <a:buFont typeface="Arial" panose="020B0604020202020204" pitchFamily="34" charset="0"/>
              <a:buChar char="•"/>
            </a:pPr>
            <a:r>
              <a:rPr lang="tr-TR" sz="2400" dirty="0" smtClean="0"/>
              <a:t>Tehlikeli </a:t>
            </a:r>
            <a:r>
              <a:rPr lang="tr-TR" sz="2400" dirty="0"/>
              <a:t>yük taşıyan araçların, taşıdığı yükün klasını gösteren </a:t>
            </a:r>
            <a:r>
              <a:rPr lang="tr-TR" sz="2400" dirty="0" smtClean="0"/>
              <a:t>etiketi aracın </a:t>
            </a:r>
            <a:r>
              <a:rPr lang="tr-TR" sz="2400" dirty="0"/>
              <a:t>üç noktasında yapıştırılmış olması gerekir. .</a:t>
            </a:r>
          </a:p>
          <a:p>
            <a:endParaRPr lang="tr-TR" sz="2400" dirty="0"/>
          </a:p>
          <a:p>
            <a:endParaRPr lang="tr-TR" sz="2400" dirty="0" smtClean="0"/>
          </a:p>
          <a:p>
            <a:endParaRPr lang="tr-TR" sz="2400" dirty="0"/>
          </a:p>
          <a:p>
            <a:endParaRPr lang="tr-TR" sz="2400" dirty="0"/>
          </a:p>
          <a:p>
            <a:endParaRPr lang="tr-TR" sz="2400" dirty="0"/>
          </a:p>
          <a:p>
            <a:endParaRPr lang="tr-TR" sz="2400" dirty="0"/>
          </a:p>
          <a:p>
            <a:endParaRPr lang="tr-TR" sz="2400" dirty="0" smtClean="0"/>
          </a:p>
          <a:p>
            <a:endParaRPr lang="tr-TR" sz="2400" dirty="0" smtClean="0"/>
          </a:p>
          <a:p>
            <a:r>
              <a:rPr lang="tr-TR" sz="2400" b="1" dirty="0"/>
              <a:t>Şekil Tehlikeli yük taşıyan araçta bulunması gereken tehlikeli yük etiketinin bulunacağı yerler.</a:t>
            </a:r>
            <a:endParaRPr lang="tr-TR" sz="2400" b="1" dirty="0"/>
          </a:p>
        </p:txBody>
      </p:sp>
      <p:pic>
        <p:nvPicPr>
          <p:cNvPr id="3" name="Resim 2"/>
          <p:cNvPicPr>
            <a:picLocks noChangeAspect="1"/>
          </p:cNvPicPr>
          <p:nvPr/>
        </p:nvPicPr>
        <p:blipFill>
          <a:blip r:embed="rId2"/>
          <a:stretch>
            <a:fillRect/>
          </a:stretch>
        </p:blipFill>
        <p:spPr>
          <a:xfrm>
            <a:off x="1547664" y="2996952"/>
            <a:ext cx="5688632" cy="2880320"/>
          </a:xfrm>
          <a:prstGeom prst="rect">
            <a:avLst/>
          </a:prstGeom>
        </p:spPr>
      </p:pic>
    </p:spTree>
    <p:extLst>
      <p:ext uri="{BB962C8B-B14F-4D97-AF65-F5344CB8AC3E}">
        <p14:creationId xmlns:p14="http://schemas.microsoft.com/office/powerpoint/2010/main" val="3471553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a:t>B. Özel yük taşıyan araçların yüklenmesinde dikkat edilecek hususlar :</a:t>
            </a:r>
          </a:p>
        </p:txBody>
      </p:sp>
      <p:sp>
        <p:nvSpPr>
          <p:cNvPr id="4" name="Dikdörtgen 3"/>
          <p:cNvSpPr/>
          <p:nvPr/>
        </p:nvSpPr>
        <p:spPr>
          <a:xfrm>
            <a:off x="431032" y="1437142"/>
            <a:ext cx="8712968" cy="5262979"/>
          </a:xfrm>
          <a:prstGeom prst="rect">
            <a:avLst/>
          </a:prstGeom>
        </p:spPr>
        <p:txBody>
          <a:bodyPr wrap="square">
            <a:spAutoFit/>
          </a:bodyPr>
          <a:lstStyle/>
          <a:p>
            <a:r>
              <a:rPr lang="tr-TR" sz="2400" b="1" dirty="0"/>
              <a:t>(2) Tehlikeli yük taşıyan araçların yüklenmesi ve </a:t>
            </a:r>
            <a:r>
              <a:rPr lang="tr-TR" sz="2400" b="1" dirty="0" smtClean="0"/>
              <a:t>istiflenmesi sırasında dikkat </a:t>
            </a:r>
            <a:r>
              <a:rPr lang="tr-TR" sz="2400" b="1" dirty="0"/>
              <a:t>edilecek hususlar :</a:t>
            </a:r>
            <a:endParaRPr lang="tr-TR" sz="2400" dirty="0"/>
          </a:p>
          <a:p>
            <a:pPr marL="342900" indent="-342900">
              <a:buFont typeface="Arial" panose="020B0604020202020204" pitchFamily="34" charset="0"/>
              <a:buChar char="•"/>
            </a:pPr>
            <a:r>
              <a:rPr lang="tr-TR" sz="2400" dirty="0" smtClean="0"/>
              <a:t>Aracın </a:t>
            </a:r>
            <a:r>
              <a:rPr lang="tr-TR" sz="2400" dirty="0"/>
              <a:t>tehlikeli </a:t>
            </a:r>
            <a:r>
              <a:rPr lang="tr-TR" sz="2400" dirty="0" smtClean="0"/>
              <a:t>yük manifestosunda </a:t>
            </a:r>
            <a:r>
              <a:rPr lang="tr-TR" sz="2400" dirty="0"/>
              <a:t>belirtilen IMDG klas numarası </a:t>
            </a:r>
            <a:r>
              <a:rPr lang="tr-TR" sz="2400" dirty="0" smtClean="0"/>
              <a:t>ile araçta bulunan ve </a:t>
            </a:r>
            <a:r>
              <a:rPr lang="tr-TR" sz="2400" dirty="0"/>
              <a:t>taşıdığı yükün klasını gösteren etiket aynı olmalıdır.</a:t>
            </a:r>
          </a:p>
          <a:p>
            <a:pPr marL="342900" indent="-342900">
              <a:buFont typeface="Arial" panose="020B0604020202020204" pitchFamily="34" charset="0"/>
              <a:buChar char="•"/>
            </a:pPr>
            <a:r>
              <a:rPr lang="tr-TR" sz="2400" dirty="0" smtClean="0"/>
              <a:t>Rampada </a:t>
            </a:r>
            <a:r>
              <a:rPr lang="tr-TR" sz="2400" dirty="0"/>
              <a:t>görevli zabit; tehlikeli yük taşıyan aracın </a:t>
            </a:r>
            <a:r>
              <a:rPr lang="tr-TR" sz="2400" dirty="0" smtClean="0"/>
              <a:t>yüklenmesi sırasında </a:t>
            </a:r>
            <a:r>
              <a:rPr lang="tr-TR" sz="2400" dirty="0"/>
              <a:t>aracın hasarı var mı, sızıntısı var mı, granül yük ise yükün akması var mı </a:t>
            </a:r>
            <a:r>
              <a:rPr lang="tr-TR" sz="2400" dirty="0" smtClean="0"/>
              <a:t>diye </a:t>
            </a:r>
            <a:r>
              <a:rPr lang="tr-TR" sz="2400" dirty="0" err="1" smtClean="0"/>
              <a:t>genişlice</a:t>
            </a:r>
            <a:r>
              <a:rPr lang="tr-TR" sz="2400" dirty="0" smtClean="0"/>
              <a:t> </a:t>
            </a:r>
            <a:r>
              <a:rPr lang="tr-TR" sz="2400" dirty="0"/>
              <a:t>bir kontrol yaptıktan sonra aracı güverteye gönderir. Herhangi bir </a:t>
            </a:r>
            <a:r>
              <a:rPr lang="tr-TR" sz="2400" dirty="0" smtClean="0"/>
              <a:t>şekilde hasarlı</a:t>
            </a:r>
            <a:r>
              <a:rPr lang="tr-TR" sz="2400" dirty="0"/>
              <a:t>, </a:t>
            </a:r>
            <a:r>
              <a:rPr lang="tr-TR" sz="2400" dirty="0" err="1"/>
              <a:t>sızıntılı</a:t>
            </a:r>
            <a:r>
              <a:rPr lang="tr-TR" sz="2400" dirty="0"/>
              <a:t>, akan veya kayan yükler varsa bu yükün gemiye </a:t>
            </a:r>
            <a:r>
              <a:rPr lang="tr-TR" sz="2400" dirty="0" smtClean="0"/>
              <a:t>yüklenmesine </a:t>
            </a:r>
            <a:r>
              <a:rPr lang="tr-TR" sz="2400" dirty="0" err="1" smtClean="0"/>
              <a:t>müsade</a:t>
            </a:r>
            <a:r>
              <a:rPr lang="tr-TR" sz="2400" dirty="0" smtClean="0"/>
              <a:t> </a:t>
            </a:r>
            <a:r>
              <a:rPr lang="tr-TR" sz="2400" dirty="0"/>
              <a:t>edilmez. Yüklemeden sonra bir </a:t>
            </a:r>
            <a:r>
              <a:rPr lang="tr-TR" sz="2400" dirty="0" smtClean="0"/>
              <a:t>sızıntı oluşmuşsa </a:t>
            </a:r>
            <a:r>
              <a:rPr lang="tr-TR" sz="2400" dirty="0"/>
              <a:t>derhal 1. zabite haber verilir. Sızıntı yapan aracın taşıdığı yükün bilgileri ve alınacak önlemler ve ne şekilde müdahale edileceği IMDG kod kitabından bulunarak işlem yapılır. </a:t>
            </a:r>
            <a:endParaRPr lang="tr-TR" sz="2400" b="1" dirty="0"/>
          </a:p>
        </p:txBody>
      </p:sp>
    </p:spTree>
    <p:extLst>
      <p:ext uri="{BB962C8B-B14F-4D97-AF65-F5344CB8AC3E}">
        <p14:creationId xmlns:p14="http://schemas.microsoft.com/office/powerpoint/2010/main" val="35844948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a:t>B. Özel yük taşıyan araçların yüklenmesinde dikkat edilecek hususlar :</a:t>
            </a:r>
          </a:p>
        </p:txBody>
      </p:sp>
      <p:sp>
        <p:nvSpPr>
          <p:cNvPr id="4" name="Dikdörtgen 3"/>
          <p:cNvSpPr/>
          <p:nvPr/>
        </p:nvSpPr>
        <p:spPr>
          <a:xfrm>
            <a:off x="431032" y="1437142"/>
            <a:ext cx="8712968" cy="4154984"/>
          </a:xfrm>
          <a:prstGeom prst="rect">
            <a:avLst/>
          </a:prstGeom>
        </p:spPr>
        <p:txBody>
          <a:bodyPr wrap="square">
            <a:spAutoFit/>
          </a:bodyPr>
          <a:lstStyle/>
          <a:p>
            <a:r>
              <a:rPr lang="tr-TR" sz="2400" b="1" dirty="0"/>
              <a:t>(2) Tehlikeli yük taşıyan araçların yüklenmesi ve </a:t>
            </a:r>
            <a:r>
              <a:rPr lang="tr-TR" sz="2400" b="1" dirty="0" smtClean="0"/>
              <a:t>istiflenmesi sırasında dikkat </a:t>
            </a:r>
            <a:r>
              <a:rPr lang="tr-TR" sz="2400" b="1" dirty="0"/>
              <a:t>edilecek hususlar :</a:t>
            </a:r>
            <a:endParaRPr lang="tr-TR" sz="2400" dirty="0"/>
          </a:p>
          <a:p>
            <a:pPr marL="342900" indent="-342900">
              <a:buFont typeface="Arial" panose="020B0604020202020204" pitchFamily="34" charset="0"/>
              <a:buChar char="•"/>
            </a:pPr>
            <a:r>
              <a:rPr lang="tr-TR" sz="2400" dirty="0" err="1"/>
              <a:t>Konteynerlerın</a:t>
            </a:r>
            <a:r>
              <a:rPr lang="tr-TR" sz="2400" dirty="0"/>
              <a:t> içerisinde taşınan tehlikeli yükler IMDG </a:t>
            </a:r>
            <a:r>
              <a:rPr lang="tr-TR" sz="2400" dirty="0" smtClean="0"/>
              <a:t>kod da belirtilen </a:t>
            </a:r>
            <a:r>
              <a:rPr lang="tr-TR" sz="2400" dirty="0"/>
              <a:t>kurallar çerçevesinde taşınır. Şüpheli bir durum </a:t>
            </a:r>
            <a:r>
              <a:rPr lang="tr-TR" sz="2400" dirty="0" smtClean="0"/>
              <a:t>olduğunda </a:t>
            </a:r>
            <a:r>
              <a:rPr lang="tr-TR" sz="2400" dirty="0"/>
              <a:t>IMDG </a:t>
            </a:r>
            <a:r>
              <a:rPr lang="tr-TR" sz="2400" dirty="0" smtClean="0"/>
              <a:t>koda </a:t>
            </a:r>
            <a:r>
              <a:rPr lang="tr-TR" sz="2400" dirty="0"/>
              <a:t>veya </a:t>
            </a:r>
            <a:r>
              <a:rPr lang="tr-TR" sz="2400" dirty="0" smtClean="0"/>
              <a:t>yetkili otoritelere </a:t>
            </a:r>
            <a:r>
              <a:rPr lang="tr-TR" sz="2400" dirty="0"/>
              <a:t>başvurulmalıdır</a:t>
            </a:r>
            <a:r>
              <a:rPr lang="tr-TR" sz="2400" dirty="0" smtClean="0"/>
              <a:t>.</a:t>
            </a:r>
          </a:p>
          <a:p>
            <a:endParaRPr lang="tr-TR" sz="2400" dirty="0"/>
          </a:p>
          <a:p>
            <a:pPr marL="342900" indent="-342900">
              <a:buFont typeface="Arial" panose="020B0604020202020204" pitchFamily="34" charset="0"/>
              <a:buChar char="•"/>
            </a:pPr>
            <a:r>
              <a:rPr lang="tr-TR" sz="2400" dirty="0" smtClean="0"/>
              <a:t>Tehlikeli </a:t>
            </a:r>
            <a:r>
              <a:rPr lang="tr-TR" sz="2400" dirty="0"/>
              <a:t>yük taşıyan </a:t>
            </a:r>
            <a:r>
              <a:rPr lang="tr-TR" sz="2400" dirty="0" smtClean="0"/>
              <a:t>araçların </a:t>
            </a:r>
            <a:r>
              <a:rPr lang="tr-TR" sz="2400" dirty="0"/>
              <a:t>yüklemesini yapan personele, </a:t>
            </a:r>
            <a:r>
              <a:rPr lang="tr-TR" sz="2400" dirty="0" smtClean="0"/>
              <a:t>yükleme başlamadan </a:t>
            </a:r>
            <a:r>
              <a:rPr lang="tr-TR" sz="2400" dirty="0"/>
              <a:t>önce tehlikeli yükün karakteristik özellikleri ve tehlikeleri </a:t>
            </a:r>
            <a:r>
              <a:rPr lang="tr-TR" sz="2400" dirty="0" smtClean="0"/>
              <a:t>hakkında bilgi </a:t>
            </a:r>
            <a:r>
              <a:rPr lang="tr-TR" sz="2400" dirty="0"/>
              <a:t>verilmelidir. Güvertelerde görevli personel istifleme sırasında oluşacak sızıntı ve yük akmasında alınacak koruyucu önlemler ve kullanacağı ekipmanları </a:t>
            </a:r>
            <a:r>
              <a:rPr lang="tr-TR" sz="2400" dirty="0" smtClean="0"/>
              <a:t>bilmelidir.</a:t>
            </a:r>
          </a:p>
        </p:txBody>
      </p:sp>
    </p:spTree>
    <p:extLst>
      <p:ext uri="{BB962C8B-B14F-4D97-AF65-F5344CB8AC3E}">
        <p14:creationId xmlns:p14="http://schemas.microsoft.com/office/powerpoint/2010/main" val="40151407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a:t>B. Özel yük taşıyan araçların yüklenmesinde dikkat edilecek hususlar :</a:t>
            </a:r>
          </a:p>
        </p:txBody>
      </p:sp>
      <p:sp>
        <p:nvSpPr>
          <p:cNvPr id="4" name="Dikdörtgen 3"/>
          <p:cNvSpPr/>
          <p:nvPr/>
        </p:nvSpPr>
        <p:spPr>
          <a:xfrm>
            <a:off x="431032" y="1437142"/>
            <a:ext cx="8712968" cy="5262979"/>
          </a:xfrm>
          <a:prstGeom prst="rect">
            <a:avLst/>
          </a:prstGeom>
        </p:spPr>
        <p:txBody>
          <a:bodyPr wrap="square">
            <a:spAutoFit/>
          </a:bodyPr>
          <a:lstStyle/>
          <a:p>
            <a:r>
              <a:rPr lang="tr-TR" sz="2400" b="1" dirty="0"/>
              <a:t>(2) Tehlikeli yük taşıyan araçların yüklenmesi ve </a:t>
            </a:r>
            <a:r>
              <a:rPr lang="tr-TR" sz="2400" b="1" dirty="0" smtClean="0"/>
              <a:t>istiflenmesi sırasında dikkat </a:t>
            </a:r>
            <a:r>
              <a:rPr lang="tr-TR" sz="2400" b="1" dirty="0"/>
              <a:t>edilecek hususlar :</a:t>
            </a:r>
            <a:endParaRPr lang="tr-TR" sz="2400" dirty="0"/>
          </a:p>
          <a:p>
            <a:pPr marL="342900" indent="-342900">
              <a:buFont typeface="Arial" panose="020B0604020202020204" pitchFamily="34" charset="0"/>
              <a:buChar char="•"/>
            </a:pPr>
            <a:r>
              <a:rPr lang="tr-TR" sz="2400" dirty="0" smtClean="0"/>
              <a:t>Seyir </a:t>
            </a:r>
            <a:r>
              <a:rPr lang="tr-TR" sz="2400" dirty="0"/>
              <a:t>sırasında konteyner ve tankerlerde taşınan tehlikeli </a:t>
            </a:r>
            <a:r>
              <a:rPr lang="tr-TR" sz="2400" dirty="0" smtClean="0"/>
              <a:t>yüklerde büyük miktarda </a:t>
            </a:r>
            <a:r>
              <a:rPr lang="tr-TR" sz="2400" dirty="0"/>
              <a:t>sızıntı veya kaçak oluşması durumunda yük sahibi ve armatör </a:t>
            </a:r>
            <a:r>
              <a:rPr lang="tr-TR" sz="2400" dirty="0" smtClean="0"/>
              <a:t>haberdar edilmelidir</a:t>
            </a:r>
            <a:r>
              <a:rPr lang="tr-TR" sz="2400" dirty="0"/>
              <a:t>. Bu durumda personeli riske atmadan gemilerle taşınan </a:t>
            </a:r>
            <a:r>
              <a:rPr lang="tr-TR" sz="2400" dirty="0" smtClean="0"/>
              <a:t>tehlikeli eşyalarda </a:t>
            </a:r>
            <a:r>
              <a:rPr lang="tr-TR" sz="2400" dirty="0"/>
              <a:t>uygulanacak acil durum prosedürleri(EMS) ve tıbbi ilk </a:t>
            </a:r>
            <a:r>
              <a:rPr lang="tr-TR" sz="2400" dirty="0" smtClean="0"/>
              <a:t>yardım kılavuzu </a:t>
            </a:r>
            <a:r>
              <a:rPr lang="tr-TR" sz="2400" dirty="0"/>
              <a:t>(MFAG) kod kitaplarında belirtilen önlemler alınır.</a:t>
            </a:r>
          </a:p>
          <a:p>
            <a:pPr marL="342900" indent="-342900">
              <a:buFont typeface="Arial" panose="020B0604020202020204" pitchFamily="34" charset="0"/>
              <a:buChar char="•"/>
            </a:pPr>
            <a:r>
              <a:rPr lang="tr-TR" sz="2400" dirty="0" smtClean="0"/>
              <a:t>Tehlikeli </a:t>
            </a:r>
            <a:r>
              <a:rPr lang="tr-TR" sz="2400" dirty="0"/>
              <a:t>yük taşıyan araçlardan meydana gelen sızıntı ve </a:t>
            </a:r>
            <a:r>
              <a:rPr lang="tr-TR" sz="2400" dirty="0" smtClean="0"/>
              <a:t>olabilecek acil durumları önlemek </a:t>
            </a:r>
            <a:r>
              <a:rPr lang="tr-TR" sz="2400" dirty="0"/>
              <a:t>amacıyla tehlikeli yük taşıyan </a:t>
            </a:r>
            <a:r>
              <a:rPr lang="tr-TR" sz="2400" dirty="0" err="1" smtClean="0"/>
              <a:t>RoRo</a:t>
            </a:r>
            <a:r>
              <a:rPr lang="tr-TR" sz="2400" dirty="0" smtClean="0"/>
              <a:t> </a:t>
            </a:r>
            <a:r>
              <a:rPr lang="tr-TR" sz="2400" dirty="0"/>
              <a:t>gemilerinde </a:t>
            </a:r>
            <a:r>
              <a:rPr lang="tr-TR" sz="2400" dirty="0" smtClean="0"/>
              <a:t>çeşitli ekipmanlar </a:t>
            </a:r>
            <a:r>
              <a:rPr lang="tr-TR" sz="2400" dirty="0"/>
              <a:t>mevcuttur. Bunlar; yeterli miktarda kimyasal koruyucu elbise</a:t>
            </a:r>
            <a:r>
              <a:rPr lang="tr-TR" sz="2400" dirty="0" smtClean="0"/>
              <a:t>, solunum </a:t>
            </a:r>
            <a:r>
              <a:rPr lang="tr-TR" sz="2400" dirty="0"/>
              <a:t>cihazları, tıbbi malzeme, ilaçlar ve çeşitli IMO yayınlarıdır.</a:t>
            </a:r>
          </a:p>
          <a:p>
            <a:pPr marL="342900" indent="-342900">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868208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a:t>B. Özel yük taşıyan araçların yüklenmesinde dikkat edilecek hususlar :</a:t>
            </a:r>
          </a:p>
        </p:txBody>
      </p:sp>
      <p:sp>
        <p:nvSpPr>
          <p:cNvPr id="4" name="Dikdörtgen 3"/>
          <p:cNvSpPr/>
          <p:nvPr/>
        </p:nvSpPr>
        <p:spPr>
          <a:xfrm>
            <a:off x="431032" y="1437142"/>
            <a:ext cx="8712968" cy="4524315"/>
          </a:xfrm>
          <a:prstGeom prst="rect">
            <a:avLst/>
          </a:prstGeom>
        </p:spPr>
        <p:txBody>
          <a:bodyPr wrap="square">
            <a:spAutoFit/>
          </a:bodyPr>
          <a:lstStyle/>
          <a:p>
            <a:r>
              <a:rPr lang="tr-TR" sz="2400" b="1" dirty="0"/>
              <a:t>(2) Tehlikeli yük taşıyan araçların yüklenmesi ve </a:t>
            </a:r>
            <a:r>
              <a:rPr lang="tr-TR" sz="2400" b="1" dirty="0" smtClean="0"/>
              <a:t>istiflenmesi sırasında dikkat </a:t>
            </a:r>
            <a:r>
              <a:rPr lang="tr-TR" sz="2400" b="1" dirty="0"/>
              <a:t>edilecek hususlar :</a:t>
            </a:r>
            <a:endParaRPr lang="tr-TR" sz="2400" dirty="0"/>
          </a:p>
          <a:p>
            <a:pPr marL="342900" indent="-342900">
              <a:buFont typeface="Arial" panose="020B0604020202020204" pitchFamily="34" charset="0"/>
              <a:buChar char="•"/>
            </a:pPr>
            <a:r>
              <a:rPr lang="tr-TR" sz="2400" dirty="0"/>
              <a:t>Tehlikeli yük sızıntısı vb. nedenlerle meydana gelen kaza </a:t>
            </a:r>
            <a:r>
              <a:rPr lang="tr-TR" sz="2400" dirty="0" smtClean="0"/>
              <a:t>ve yaralanmalarda </a:t>
            </a:r>
            <a:r>
              <a:rPr lang="tr-TR" sz="2400" dirty="0" err="1" smtClean="0"/>
              <a:t>EmS</a:t>
            </a:r>
            <a:r>
              <a:rPr lang="tr-TR" sz="2400" dirty="0" smtClean="0"/>
              <a:t> </a:t>
            </a:r>
            <a:r>
              <a:rPr lang="tr-TR" sz="2400" dirty="0"/>
              <a:t>gereklerine göre gemide ilk müdahale yapılmalı ve durum yetkililere </a:t>
            </a:r>
            <a:r>
              <a:rPr lang="tr-TR" sz="2400" dirty="0" smtClean="0"/>
              <a:t>rapor edilmelidir</a:t>
            </a:r>
            <a:r>
              <a:rPr lang="tr-TR" sz="2400" dirty="0"/>
              <a:t>. </a:t>
            </a:r>
            <a:endParaRPr lang="tr-TR" sz="2400" dirty="0" smtClean="0"/>
          </a:p>
          <a:p>
            <a:r>
              <a:rPr lang="tr-TR" sz="2400" b="1" dirty="0" smtClean="0"/>
              <a:t>Verilecek </a:t>
            </a:r>
            <a:r>
              <a:rPr lang="tr-TR" sz="2400" b="1" dirty="0"/>
              <a:t>raporda</a:t>
            </a:r>
            <a:r>
              <a:rPr lang="tr-TR" sz="2400" b="1" dirty="0" smtClean="0"/>
              <a:t>;</a:t>
            </a:r>
          </a:p>
          <a:p>
            <a:endParaRPr lang="tr-TR" sz="2400" b="1" dirty="0" smtClean="0"/>
          </a:p>
          <a:p>
            <a:r>
              <a:rPr lang="tr-TR" sz="2400" dirty="0" smtClean="0"/>
              <a:t>* Tehlikeli </a:t>
            </a:r>
            <a:r>
              <a:rPr lang="tr-TR" sz="2400" dirty="0"/>
              <a:t>yükün doğru teknik ismi -UN </a:t>
            </a:r>
            <a:r>
              <a:rPr lang="tr-TR" sz="2400" dirty="0" smtClean="0"/>
              <a:t>numarası</a:t>
            </a:r>
          </a:p>
          <a:p>
            <a:r>
              <a:rPr lang="tr-TR" sz="2400" dirty="0" smtClean="0"/>
              <a:t>* Tehlikeli </a:t>
            </a:r>
            <a:r>
              <a:rPr lang="tr-TR" sz="2400" dirty="0"/>
              <a:t>eşya klas numarası mutlaka belirtilmelidir. Eğer çevre </a:t>
            </a:r>
            <a:r>
              <a:rPr lang="tr-TR" sz="2400" dirty="0" smtClean="0"/>
              <a:t>kirliliği meydana </a:t>
            </a:r>
            <a:r>
              <a:rPr lang="tr-TR" sz="2400" dirty="0"/>
              <a:t>getirecek bir kaza olmuş ise sahil güvenlik ve diğer yetkili kişiler </a:t>
            </a:r>
            <a:r>
              <a:rPr lang="tr-TR" sz="2400" dirty="0" smtClean="0"/>
              <a:t>aranıp gerekli </a:t>
            </a:r>
            <a:r>
              <a:rPr lang="tr-TR" sz="2400" dirty="0"/>
              <a:t>bilgiler verilmelidir..</a:t>
            </a:r>
          </a:p>
          <a:p>
            <a:pPr marL="342900" indent="-342900">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189511678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3756</TotalTime>
  <Words>1606</Words>
  <Application>Microsoft Office PowerPoint</Application>
  <PresentationFormat>Ekran Gösterisi (4:3)</PresentationFormat>
  <Paragraphs>190</Paragraphs>
  <Slides>17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17</vt:i4>
      </vt:variant>
    </vt:vector>
  </HeadingPairs>
  <TitlesOfParts>
    <vt:vector size="23" baseType="lpstr">
      <vt:lpstr>Adobe Fan Heiti Std B</vt:lpstr>
      <vt:lpstr>Arial</vt:lpstr>
      <vt:lpstr>Calibri</vt:lpstr>
      <vt:lpstr>Kozuka Gothic Pr6N B</vt:lpstr>
      <vt:lpstr>Myriad Pro</vt: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SAMSUN</cp:lastModifiedBy>
  <cp:revision>319</cp:revision>
  <dcterms:created xsi:type="dcterms:W3CDTF">2013-07-18T08:50:31Z</dcterms:created>
  <dcterms:modified xsi:type="dcterms:W3CDTF">2021-05-12T07:39:24Z</dcterms:modified>
</cp:coreProperties>
</file>